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0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492" autoAdjust="0"/>
  </p:normalViewPr>
  <p:slideViewPr>
    <p:cSldViewPr snapToGrid="0">
      <p:cViewPr varScale="1">
        <p:scale>
          <a:sx n="87" d="100"/>
          <a:sy n="87" d="100"/>
        </p:scale>
        <p:origin x="1476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B83EA-F400-4A04-BC0F-D4AAFFE42E12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80781-9B69-495F-9FE8-B6E7E1C4B9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84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3 методики</a:t>
            </a:r>
          </a:p>
          <a:p>
            <a:endParaRPr lang="ru-RU" dirty="0" smtClean="0"/>
          </a:p>
          <a:p>
            <a:r>
              <a:rPr lang="ru-RU" dirty="0" smtClean="0"/>
              <a:t>Хорошей считается оценка, которая обеспечивает достаточно ясное представление реального состояния проекта и позволяет руководителю проекта принимать хорошие решения относительно того, как управлять проектом для достижения целей. (Стив </a:t>
            </a:r>
            <a:r>
              <a:rPr lang="ru-RU" dirty="0" err="1" smtClean="0"/>
              <a:t>Макконнелл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173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21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FPA</a:t>
            </a:r>
            <a:r>
              <a:rPr lang="en-US" baseline="0" dirty="0" smtClean="0"/>
              <a:t> – </a:t>
            </a:r>
            <a:r>
              <a:rPr lang="ru-RU" baseline="0" dirty="0" smtClean="0"/>
              <a:t>метод о</a:t>
            </a:r>
            <a:r>
              <a:rPr lang="ru-RU" dirty="0" smtClean="0"/>
              <a:t>ценки на основе количества функционала, требуемого заказчиком (т.е. оценка с точки зрения пользователя).</a:t>
            </a:r>
          </a:p>
          <a:p>
            <a:r>
              <a:rPr lang="ru-RU" dirty="0" smtClean="0"/>
              <a:t>Метод ничего не говорит о трудоёмкости разработки продукта, т.е. компания разработчик должна иметь собственную статистику трудозатрат на реализацию функциональных точек,</a:t>
            </a:r>
            <a:r>
              <a:rPr lang="ru-RU" baseline="0" dirty="0" smtClean="0"/>
              <a:t> для оценки трудоёмкости.</a:t>
            </a:r>
            <a:endParaRPr lang="en-US" dirty="0" smtClean="0"/>
          </a:p>
          <a:p>
            <a:endParaRPr lang="en-US" sz="1600" dirty="0" smtClean="0"/>
          </a:p>
          <a:p>
            <a:r>
              <a:rPr lang="ru-RU" sz="1600" dirty="0" smtClean="0"/>
              <a:t>проект разработки (оценка количества функционала в первом релизе)</a:t>
            </a:r>
            <a:endParaRPr lang="en-US" sz="1600" dirty="0" smtClean="0"/>
          </a:p>
          <a:p>
            <a:r>
              <a:rPr lang="ru-RU" sz="1600" dirty="0" smtClean="0"/>
              <a:t>проект развития (оценка добавляемого, изменяемого</a:t>
            </a:r>
            <a:r>
              <a:rPr lang="ru-RU" sz="1600" baseline="0" dirty="0" smtClean="0"/>
              <a:t> </a:t>
            </a:r>
            <a:r>
              <a:rPr lang="ru-RU" sz="1600" dirty="0" smtClean="0"/>
              <a:t>и удаляемого функционала)</a:t>
            </a:r>
            <a:endParaRPr lang="en-US" sz="1600" dirty="0" smtClean="0"/>
          </a:p>
          <a:p>
            <a:r>
              <a:rPr lang="ru-RU" sz="1600" dirty="0" smtClean="0"/>
              <a:t>продукт (оценка объёма уже существующего и установленного продукта)</a:t>
            </a:r>
          </a:p>
          <a:p>
            <a:endParaRPr lang="ru-RU" sz="1600" dirty="0" smtClean="0"/>
          </a:p>
          <a:p>
            <a:r>
              <a:rPr lang="ru-RU" sz="1600" dirty="0" smtClean="0"/>
              <a:t>область оценки (в зависимости от типа оценки) может включать разрабатываемый, изменяемый, добавляемый или удаляемый функционал</a:t>
            </a:r>
          </a:p>
          <a:p>
            <a:endParaRPr lang="ru-RU" dirty="0" smtClean="0"/>
          </a:p>
          <a:p>
            <a:r>
              <a:rPr lang="ru-RU" dirty="0" smtClean="0"/>
              <a:t>Границы продукта определяют:</a:t>
            </a:r>
          </a:p>
          <a:p>
            <a:r>
              <a:rPr lang="ru-RU" sz="1200" baseline="0" dirty="0" smtClean="0"/>
              <a:t>    + </a:t>
            </a:r>
            <a:r>
              <a:rPr lang="ru-RU" sz="1200" dirty="0" smtClean="0"/>
              <a:t>где располагается "граница системы", через которую проходят транзакции задаваемые пользователям</a:t>
            </a:r>
          </a:p>
          <a:p>
            <a:r>
              <a:rPr lang="ru-RU" sz="1200" dirty="0" smtClean="0"/>
              <a:t>    примеры логических данных (информационных объектов): клиент, счет, тарифный план, услуга.</a:t>
            </a:r>
          </a:p>
          <a:p>
            <a:endParaRPr lang="en-US" dirty="0" smtClean="0"/>
          </a:p>
          <a:p>
            <a:r>
              <a:rPr lang="en-US" dirty="0" smtClean="0"/>
              <a:t>4 RET</a:t>
            </a:r>
            <a:r>
              <a:rPr lang="en-US" baseline="0" dirty="0" smtClean="0"/>
              <a:t> &amp; 17 DET -&gt; Low Complexity -&gt; 7/5 </a:t>
            </a:r>
            <a:r>
              <a:rPr lang="ru-RU" i="1" baseline="0" dirty="0" smtClean="0"/>
              <a:t>не выровненных функциональных точек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754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4-й шаг</a:t>
            </a:r>
            <a:r>
              <a:rPr lang="ru-RU" i="0" baseline="0" dirty="0" smtClean="0"/>
              <a:t> – по простому транзакция – это действие</a:t>
            </a:r>
          </a:p>
          <a:p>
            <a:r>
              <a:rPr lang="ru-RU" i="0" baseline="0" dirty="0" smtClean="0"/>
              <a:t>     для каждого типа транзакций существует табличка, которая оценивает сложность транзакций в не выровненных функциональных точках</a:t>
            </a:r>
            <a:endParaRPr lang="ru-RU" i="1" dirty="0" smtClean="0"/>
          </a:p>
          <a:p>
            <a:r>
              <a:rPr lang="ru-RU" i="1" dirty="0" smtClean="0"/>
              <a:t>5-й шаг - </a:t>
            </a:r>
            <a:r>
              <a:rPr lang="ru-RU" sz="1200" i="0" dirty="0" smtClean="0"/>
              <a:t>с</a:t>
            </a:r>
            <a:r>
              <a:rPr lang="ru-RU" sz="1200" dirty="0" smtClean="0"/>
              <a:t>уммирование не выровненных функциональных точек для каждого типа логических данных (</a:t>
            </a:r>
            <a:r>
              <a:rPr lang="en-US" sz="1200" dirty="0" smtClean="0"/>
              <a:t>2</a:t>
            </a:r>
            <a:r>
              <a:rPr lang="en-US" sz="1200" baseline="0" dirty="0" smtClean="0"/>
              <a:t> </a:t>
            </a:r>
            <a:r>
              <a:rPr lang="ru-RU" sz="1200" baseline="0" dirty="0" smtClean="0"/>
              <a:t>шт.</a:t>
            </a:r>
            <a:r>
              <a:rPr lang="ru-RU" sz="1200" dirty="0" smtClean="0"/>
              <a:t>) (3-й шаг) для каждого типа транзакций (3 шт.)</a:t>
            </a:r>
            <a:r>
              <a:rPr lang="ru-RU" sz="1600" dirty="0" smtClean="0"/>
              <a:t> (4-й шаг)</a:t>
            </a:r>
          </a:p>
          <a:p>
            <a:endParaRPr lang="ru-RU" sz="1600" i="1" dirty="0" smtClean="0"/>
          </a:p>
          <a:p>
            <a:r>
              <a:rPr lang="ru-RU" sz="1600" i="1" dirty="0" smtClean="0"/>
              <a:t>6-й шаг</a:t>
            </a:r>
            <a:r>
              <a:rPr lang="ru-RU" sz="1600" i="0" u="none" baseline="0" dirty="0" smtClean="0"/>
              <a:t> - могут присутствовать общесистемные требования, накладывающие ограничения на разработчиков, что усложняет разработку</a:t>
            </a:r>
          </a:p>
          <a:p>
            <a:r>
              <a:rPr lang="ru-RU" sz="1600" i="0" u="none" baseline="0" dirty="0" smtClean="0"/>
              <a:t>    фиксировано 14 факторов, оценивающийся по шкале от 0 до 5</a:t>
            </a:r>
          </a:p>
          <a:p>
            <a:r>
              <a:rPr lang="ru-RU" sz="1600" i="0" u="none" baseline="0" dirty="0" smtClean="0"/>
              <a:t>    учитываются такие факторы, как требования по производительности, обмену данными, ресурсам, время отклика, математическая сложность, удобство использования и развёртывания, гибкость.</a:t>
            </a:r>
          </a:p>
          <a:p>
            <a:endParaRPr lang="ru-RU" sz="1600" i="0" u="none" baseline="0" dirty="0" smtClean="0"/>
          </a:p>
          <a:p>
            <a:r>
              <a:rPr lang="ru-RU" sz="1600" i="1" u="none" baseline="0" dirty="0" smtClean="0"/>
              <a:t>7-й шаг </a:t>
            </a:r>
            <a:r>
              <a:rPr lang="ru-RU" sz="1600" i="0" u="none" baseline="0" dirty="0" smtClean="0"/>
              <a:t>– в зависимости от типа оценки формула может меняться, для учёта функциональных точек связанных с дополнительной, изменяемой и удаляемой функциональность.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5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В модели используется формула регрессии с параметрами, определяемыми на основе отраслевых данных и характеристик конкретного проекта.</a:t>
            </a:r>
            <a:endParaRPr lang="en-US" i="1" dirty="0" smtClean="0"/>
          </a:p>
          <a:p>
            <a:endParaRPr lang="ru-RU" i="0" dirty="0" smtClean="0"/>
          </a:p>
          <a:p>
            <a:r>
              <a:rPr lang="en-US" i="0" dirty="0" smtClean="0"/>
              <a:t>SIZE – KSLOC – </a:t>
            </a:r>
            <a:r>
              <a:rPr lang="ru-RU" i="0" dirty="0" err="1" smtClean="0"/>
              <a:t>Килостроки</a:t>
            </a:r>
            <a:r>
              <a:rPr lang="ru-RU" i="0" baseline="0" dirty="0" smtClean="0"/>
              <a:t> являются главной особенностью оценки, они должны быть взяты из вне</a:t>
            </a:r>
          </a:p>
          <a:p>
            <a:r>
              <a:rPr lang="ru-RU" i="0" baseline="0" dirty="0" smtClean="0"/>
              <a:t>    например, с использованием другой оценки </a:t>
            </a:r>
            <a:r>
              <a:rPr lang="en-US" i="0" baseline="0" dirty="0" smtClean="0"/>
              <a:t>PERT </a:t>
            </a:r>
            <a:r>
              <a:rPr lang="ru-RU" i="0" baseline="0" dirty="0" smtClean="0"/>
              <a:t>или </a:t>
            </a:r>
            <a:r>
              <a:rPr lang="en-US" i="0" baseline="0" dirty="0" smtClean="0"/>
              <a:t>FPA. </a:t>
            </a:r>
            <a:r>
              <a:rPr lang="ru-RU" i="0" baseline="0" dirty="0" smtClean="0"/>
              <a:t>Существует таблица оценки количества строк, необходимых на реализацию одной не выровненной функциональной точки для распространённых языков программирования.</a:t>
            </a:r>
          </a:p>
          <a:p>
            <a:endParaRPr lang="ru-RU" i="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EMi</a:t>
            </a:r>
            <a:r>
              <a:rPr lang="en-US" sz="1200" baseline="0" dirty="0" smtClean="0"/>
              <a:t> –</a:t>
            </a:r>
            <a:r>
              <a:rPr lang="ru-RU" sz="1200" baseline="0" dirty="0" smtClean="0"/>
              <a:t> это ф</a:t>
            </a:r>
            <a:r>
              <a:rPr lang="ru-RU" sz="1200" dirty="0" smtClean="0"/>
              <a:t>иксированные множители оценивающие разные характеристики: квалификацию персонала, сложность и надёжность продукта, сложность платформы разработки, наличие средств поддержки жизненного цикла, ...</a:t>
            </a:r>
            <a:endParaRPr lang="ru-RU" sz="1200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    7 шт. для предварительной и 17 для детальной оценки</a:t>
            </a:r>
            <a:endParaRPr lang="en-US" sz="1200" dirty="0" smtClean="0"/>
          </a:p>
          <a:p>
            <a:endParaRPr lang="ru-RU" i="0" baseline="0" dirty="0" smtClean="0"/>
          </a:p>
          <a:p>
            <a:r>
              <a:rPr lang="ru-RU" sz="1200" dirty="0" smtClean="0"/>
              <a:t>PREC — </a:t>
            </a:r>
            <a:r>
              <a:rPr lang="ru-RU" sz="1200" dirty="0" err="1" smtClean="0"/>
              <a:t>прецедентность</a:t>
            </a:r>
            <a:r>
              <a:rPr lang="ru-RU" sz="1200" dirty="0" smtClean="0"/>
              <a:t>, наличие опыт аналогичных разработок (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опыт в продукте и платформе отсутствует;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продукт и платформа полностью знакомы)</a:t>
            </a:r>
          </a:p>
          <a:p>
            <a:r>
              <a:rPr lang="ru-RU" sz="1200" dirty="0" smtClean="0"/>
              <a:t>FLEX — гибкость процесса разработки (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процесс строго детерминирован;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определены только общие цели).</a:t>
            </a:r>
          </a:p>
          <a:p>
            <a:r>
              <a:rPr lang="ru-RU" sz="1200" dirty="0" smtClean="0"/>
              <a:t>RESL — архитектура и разрешение рисков (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риски неизвестны/не проанализированы;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риски разрешены на 100%)</a:t>
            </a:r>
          </a:p>
          <a:p>
            <a:r>
              <a:rPr lang="ru-RU" sz="1200" dirty="0" smtClean="0"/>
              <a:t>TEAM — сработанность команды (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формальные взаимодействия;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полное доверие, взаимозаменяемость и взаимопомощь).</a:t>
            </a:r>
          </a:p>
          <a:p>
            <a:r>
              <a:rPr lang="ru-RU" sz="1200" dirty="0" smtClean="0"/>
              <a:t>PMAT — зрелость процессов (CMM - </a:t>
            </a:r>
            <a:r>
              <a:rPr lang="ru-RU" sz="1200" dirty="0" err="1" smtClean="0"/>
              <a:t>capability</a:t>
            </a:r>
            <a:r>
              <a:rPr lang="ru-RU" sz="1200" dirty="0" smtClean="0"/>
              <a:t> </a:t>
            </a:r>
            <a:r>
              <a:rPr lang="ru-RU" sz="1200" dirty="0" err="1" smtClean="0"/>
              <a:t>maturity</a:t>
            </a:r>
            <a:r>
              <a:rPr lang="ru-RU" sz="1200" dirty="0" smtClean="0"/>
              <a:t> </a:t>
            </a:r>
            <a:r>
              <a:rPr lang="ru-RU" sz="1200" dirty="0" err="1" smtClean="0"/>
              <a:t>model</a:t>
            </a:r>
            <a:r>
              <a:rPr lang="ru-RU" sz="1200" dirty="0" smtClean="0"/>
              <a:t> - эволюционная модель развития способности компании разрабатывать программное обеспечение) (</a:t>
            </a:r>
            <a:r>
              <a:rPr lang="ru-RU" sz="1200" dirty="0" err="1" smtClean="0"/>
              <a:t>Very</a:t>
            </a:r>
            <a:r>
              <a:rPr lang="ru-RU" sz="1200" dirty="0" smtClean="0"/>
              <a:t> </a:t>
            </a:r>
            <a:r>
              <a:rPr lang="ru-RU" sz="1200" dirty="0" err="1" smtClean="0"/>
              <a:t>Low</a:t>
            </a:r>
            <a:r>
              <a:rPr lang="ru-RU" sz="1200" dirty="0" smtClean="0"/>
              <a:t> — CMM </a:t>
            </a:r>
            <a:r>
              <a:rPr lang="ru-RU" sz="1200" dirty="0" err="1" smtClean="0"/>
              <a:t>Level</a:t>
            </a:r>
            <a:r>
              <a:rPr lang="ru-RU" sz="1200" dirty="0" smtClean="0"/>
              <a:t> 1; </a:t>
            </a:r>
            <a:r>
              <a:rPr lang="ru-RU" sz="1200" dirty="0" err="1" smtClean="0"/>
              <a:t>Extra</a:t>
            </a:r>
            <a:r>
              <a:rPr lang="ru-RU" sz="1200" dirty="0" smtClean="0"/>
              <a:t> </a:t>
            </a:r>
            <a:r>
              <a:rPr lang="ru-RU" sz="1200" dirty="0" err="1" smtClean="0"/>
              <a:t>High</a:t>
            </a:r>
            <a:r>
              <a:rPr lang="ru-RU" sz="1200" dirty="0" smtClean="0"/>
              <a:t> — CMM </a:t>
            </a:r>
            <a:r>
              <a:rPr lang="ru-RU" sz="1200" dirty="0" err="1" smtClean="0"/>
              <a:t>Level</a:t>
            </a:r>
            <a:r>
              <a:rPr lang="ru-RU" sz="1200" dirty="0" smtClean="0"/>
              <a:t> 5) </a:t>
            </a:r>
            <a:endParaRPr lang="ru-RU" i="0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67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0" dirty="0" smtClean="0"/>
              <a:t>Суммарная трудоемкость проекта не равна простой сумме трудоемкостей разработки каждого из компонентов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43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0" dirty="0" smtClean="0"/>
              <a:t>Занимательно,</a:t>
            </a:r>
            <a:r>
              <a:rPr lang="ru-RU" i="0" baseline="0" dirty="0" smtClean="0"/>
              <a:t> что согласно модели </a:t>
            </a:r>
            <a:r>
              <a:rPr lang="en-US" i="0" baseline="0" dirty="0" smtClean="0"/>
              <a:t>Putnam </a:t>
            </a:r>
            <a:r>
              <a:rPr lang="ru-RU" i="0" baseline="0" dirty="0" smtClean="0"/>
              <a:t>прикладываемые усилия падают с увеличением выделяемого времени на проект, таким образом, модель </a:t>
            </a:r>
            <a:r>
              <a:rPr lang="ru-RU" i="0" baseline="0" dirty="0" err="1" smtClean="0"/>
              <a:t>Путнама</a:t>
            </a:r>
            <a:r>
              <a:rPr lang="en-US" i="0" baseline="0" dirty="0" smtClean="0"/>
              <a:t> </a:t>
            </a:r>
            <a:r>
              <a:rPr lang="ru-RU" i="0" baseline="0" dirty="0" smtClean="0"/>
              <a:t>отражает закон Паркинсона.</a:t>
            </a:r>
            <a:endParaRPr lang="ru-RU" i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452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smtClean="0"/>
              <a:t>Таблицы </a:t>
            </a:r>
            <a:r>
              <a:rPr lang="ru-RU" sz="1200" dirty="0" smtClean="0"/>
              <a:t>значений и прочие константы берутся из отраслевой статистики,</a:t>
            </a:r>
            <a:r>
              <a:rPr lang="ru-RU" sz="1200" baseline="0" dirty="0" smtClean="0"/>
              <a:t> в целом, для каждой отдельной отрасли они </a:t>
            </a:r>
            <a:r>
              <a:rPr lang="ru-RU" sz="1200" baseline="0" smtClean="0"/>
              <a:t>могут варьироваться.</a:t>
            </a:r>
            <a:endParaRPr lang="ru-RU" sz="1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31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i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80781-9B69-495F-9FE8-B6E7E1C4B93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385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85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23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8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48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399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91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53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608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11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68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BCEB-A891-475B-A3DB-E366EF8C251C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5C61-10D9-411D-8D78-5862E4466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58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14252"/>
            <a:ext cx="9144000" cy="91566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Оценка трудоёмкости проектов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46894"/>
            <a:ext cx="9144000" cy="867905"/>
          </a:xfrm>
        </p:spPr>
        <p:txBody>
          <a:bodyPr>
            <a:normAutofit/>
          </a:bodyPr>
          <a:lstStyle/>
          <a:p>
            <a:r>
              <a:rPr lang="ru-RU" dirty="0" smtClean="0"/>
              <a:t>Василенко Анатолий</a:t>
            </a:r>
          </a:p>
          <a:p>
            <a:r>
              <a:rPr lang="ru-RU" sz="1800" dirty="0" smtClean="0"/>
              <a:t>2017</a:t>
            </a:r>
            <a:endParaRPr lang="ru-RU" sz="18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5742116"/>
            <a:ext cx="9144000" cy="867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 smtClean="0"/>
              <a:t>умножить оценку x2 - пессимизм</a:t>
            </a:r>
          </a:p>
          <a:p>
            <a:r>
              <a:rPr lang="ru-RU" sz="1600" i="1" dirty="0" smtClean="0"/>
              <a:t>умножить оценку x3</a:t>
            </a:r>
            <a:r>
              <a:rPr lang="en-US" sz="1600" i="1" dirty="0" smtClean="0"/>
              <a:t>.</a:t>
            </a:r>
            <a:r>
              <a:rPr lang="ru-RU" sz="1600" i="1" dirty="0" smtClean="0"/>
              <a:t>14 - реализм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26767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Кривая Бари-Боэма</a:t>
            </a: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1238662"/>
            <a:ext cx="7174589" cy="535586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2535" y="1238662"/>
            <a:ext cx="4998203" cy="5355867"/>
          </a:xfrm>
        </p:spPr>
        <p:txBody>
          <a:bodyPr>
            <a:normAutofit/>
          </a:bodyPr>
          <a:lstStyle/>
          <a:p>
            <a:r>
              <a:rPr lang="ru-RU" sz="1600" dirty="0"/>
              <a:t>Кривая стоимости резко растет, </a:t>
            </a:r>
            <a:r>
              <a:rPr lang="ru-RU" sz="1600" dirty="0" smtClean="0"/>
              <a:t>если</a:t>
            </a:r>
            <a:r>
              <a:rPr lang="en-US" sz="1600" dirty="0" smtClean="0"/>
              <a:t> </a:t>
            </a:r>
            <a:r>
              <a:rPr lang="ru-RU" sz="1600" dirty="0" smtClean="0"/>
              <a:t>запланированный </a:t>
            </a:r>
            <a:r>
              <a:rPr lang="ru-RU" sz="1600" dirty="0"/>
              <a:t>график </a:t>
            </a:r>
            <a:r>
              <a:rPr lang="ru-RU" sz="1600" dirty="0" smtClean="0"/>
              <a:t>короче</a:t>
            </a:r>
            <a:r>
              <a:rPr lang="en-US" sz="1600" dirty="0" smtClean="0"/>
              <a:t> </a:t>
            </a:r>
            <a:r>
              <a:rPr lang="ru-RU" sz="1600" dirty="0" smtClean="0"/>
              <a:t>номинального</a:t>
            </a:r>
            <a:r>
              <a:rPr lang="ru-RU" sz="1600" dirty="0"/>
              <a:t>.</a:t>
            </a:r>
          </a:p>
          <a:p>
            <a:r>
              <a:rPr lang="ru-RU" sz="1600" dirty="0" smtClean="0"/>
              <a:t>Практически </a:t>
            </a:r>
            <a:r>
              <a:rPr lang="ru-RU" sz="1600" dirty="0"/>
              <a:t>ни один </a:t>
            </a:r>
            <a:r>
              <a:rPr lang="ru-RU" sz="1600" dirty="0" smtClean="0"/>
              <a:t>проект</a:t>
            </a:r>
            <a:r>
              <a:rPr lang="en-US" sz="1600" dirty="0" smtClean="0"/>
              <a:t> </a:t>
            </a:r>
            <a:r>
              <a:rPr lang="ru-RU" sz="1600" dirty="0" smtClean="0"/>
              <a:t>невозможно </a:t>
            </a:r>
            <a:r>
              <a:rPr lang="ru-RU" sz="1600" dirty="0"/>
              <a:t>завершить быстрее, </a:t>
            </a:r>
            <a:r>
              <a:rPr lang="ru-RU" sz="1600" dirty="0" smtClean="0"/>
              <a:t>чем</a:t>
            </a:r>
            <a:r>
              <a:rPr lang="en-US" sz="1600" dirty="0" smtClean="0"/>
              <a:t> </a:t>
            </a:r>
            <a:r>
              <a:rPr lang="ru-RU" sz="1600" dirty="0" smtClean="0"/>
              <a:t>за </a:t>
            </a:r>
            <a:r>
              <a:rPr lang="ru-RU" sz="1600" dirty="0"/>
              <a:t>3/4 расчетного </a:t>
            </a:r>
            <a:r>
              <a:rPr lang="ru-RU" sz="1600" dirty="0" smtClean="0"/>
              <a:t>оптимального</a:t>
            </a:r>
            <a:r>
              <a:rPr lang="en-US" sz="1600" dirty="0" smtClean="0"/>
              <a:t> </a:t>
            </a:r>
            <a:r>
              <a:rPr lang="ru-RU" sz="1600" dirty="0" smtClean="0"/>
              <a:t>графика </a:t>
            </a:r>
            <a:r>
              <a:rPr lang="ru-RU" sz="1600" dirty="0"/>
              <a:t>вне зависимости </a:t>
            </a:r>
            <a:r>
              <a:rPr lang="ru-RU" sz="1600" dirty="0" smtClean="0"/>
              <a:t>от</a:t>
            </a:r>
            <a:r>
              <a:rPr lang="en-US" sz="1600" dirty="0" smtClean="0"/>
              <a:t> </a:t>
            </a:r>
            <a:r>
              <a:rPr lang="ru-RU" sz="1600" dirty="0" smtClean="0"/>
              <a:t>количества </a:t>
            </a:r>
            <a:r>
              <a:rPr lang="ru-RU" sz="1600" dirty="0"/>
              <a:t>занятых в </a:t>
            </a:r>
            <a:r>
              <a:rPr lang="ru-RU" sz="1600" dirty="0" smtClean="0"/>
              <a:t>нем</a:t>
            </a:r>
            <a:r>
              <a:rPr lang="ru-RU" sz="1600" dirty="0"/>
              <a:t>.</a:t>
            </a:r>
          </a:p>
          <a:p>
            <a:r>
              <a:rPr lang="ru-RU" sz="1600" dirty="0" smtClean="0"/>
              <a:t>Кривая </a:t>
            </a:r>
            <a:r>
              <a:rPr lang="ru-RU" sz="1600" dirty="0"/>
              <a:t>стоимости медленно </a:t>
            </a:r>
            <a:r>
              <a:rPr lang="ru-RU" sz="1600" dirty="0" smtClean="0"/>
              <a:t>растет, если </a:t>
            </a:r>
            <a:r>
              <a:rPr lang="ru-RU" sz="1600" dirty="0"/>
              <a:t>запланированный </a:t>
            </a:r>
            <a:r>
              <a:rPr lang="ru-RU" sz="1600" dirty="0" smtClean="0"/>
              <a:t>график длиннее </a:t>
            </a:r>
            <a:r>
              <a:rPr lang="ru-RU" sz="1600" dirty="0"/>
              <a:t>номинального. </a:t>
            </a:r>
            <a:r>
              <a:rPr lang="ru-RU" sz="1600" dirty="0" smtClean="0"/>
              <a:t>Работа занимает </a:t>
            </a:r>
            <a:r>
              <a:rPr lang="ru-RU" sz="1600" dirty="0"/>
              <a:t>все отведенное для </a:t>
            </a:r>
            <a:r>
              <a:rPr lang="ru-RU" sz="1600" dirty="0" smtClean="0"/>
              <a:t>нее время</a:t>
            </a:r>
            <a:r>
              <a:rPr lang="ru-RU" sz="1600" dirty="0"/>
              <a:t>.</a:t>
            </a:r>
          </a:p>
          <a:p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8010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Оценка трудоёмкости проекта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9816"/>
            <a:ext cx="10515600" cy="48671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PERT - Project Evaluation and Review Technic (1958 г.)</a:t>
            </a:r>
            <a:endParaRPr lang="ru-RU" sz="2400" dirty="0" smtClean="0"/>
          </a:p>
          <a:p>
            <a:r>
              <a:rPr lang="ru-RU" sz="2400" dirty="0" smtClean="0"/>
              <a:t>FPA - метод функциональных точек (1979 г.)</a:t>
            </a:r>
            <a:br>
              <a:rPr lang="ru-RU" sz="2400" dirty="0" smtClean="0"/>
            </a:br>
            <a:r>
              <a:rPr lang="ru-RU" sz="2400" dirty="0" smtClean="0"/>
              <a:t>IFPUG - международная ассоциация пользователей функциональных точек</a:t>
            </a:r>
          </a:p>
          <a:p>
            <a:r>
              <a:rPr lang="en-US" sz="2400" dirty="0" smtClean="0"/>
              <a:t>COCOMO II (Constructive Cost Model)</a:t>
            </a:r>
            <a:r>
              <a:rPr lang="ru-RU" sz="2400" dirty="0" smtClean="0"/>
              <a:t> (1981 г., 1997 г.)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Оценка – это вероятностное утверждение!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4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PERT - Project Evaluation and Review Technic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04435" y="1309816"/>
                <a:ext cx="10926304" cy="528471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ru-RU" sz="2400" dirty="0" smtClean="0"/>
                  <a:t>Оценка за счёт декомпозиции задач и оценки сложности каждой группы работ.</a:t>
                </a:r>
              </a:p>
              <a:p>
                <a:endParaRPr lang="ru-RU" sz="2400" dirty="0"/>
              </a:p>
              <a:p>
                <a:r>
                  <a:rPr lang="ru-RU" sz="2400" dirty="0" smtClean="0"/>
                  <a:t>Входные данные:</a:t>
                </a:r>
              </a:p>
              <a:p>
                <a:pPr lvl="1"/>
                <a:r>
                  <a:rPr lang="ru-RU" sz="2000" dirty="0" smtClean="0"/>
                  <a:t>Список элементарных пакетов работ</a:t>
                </a:r>
              </a:p>
              <a:p>
                <a:pPr lvl="2"/>
                <a:r>
                  <a:rPr lang="ru-RU" sz="1600" dirty="0" err="1" smtClean="0"/>
                  <a:t>M</a:t>
                </a:r>
                <a:r>
                  <a:rPr lang="ru-RU" sz="1600" baseline="-25000" dirty="0" err="1" smtClean="0"/>
                  <a:t>i</a:t>
                </a:r>
                <a:r>
                  <a:rPr lang="ru-RU" sz="1600" dirty="0" smtClean="0"/>
                  <a:t> - наиболее вероятная оценка трудозатрат для i-й группы работ</a:t>
                </a:r>
              </a:p>
              <a:p>
                <a:pPr lvl="2"/>
                <a:r>
                  <a:rPr lang="ru-RU" sz="1600" dirty="0" err="1" smtClean="0"/>
                  <a:t>O</a:t>
                </a:r>
                <a:r>
                  <a:rPr lang="ru-RU" sz="1600" baseline="-25000" dirty="0" err="1" smtClean="0"/>
                  <a:t>i</a:t>
                </a:r>
                <a:r>
                  <a:rPr lang="ru-RU" sz="1600" dirty="0" smtClean="0"/>
                  <a:t> - минимально возможные затраты для i-й группы работ</a:t>
                </a:r>
                <a:br>
                  <a:rPr lang="ru-RU" sz="1600" dirty="0" smtClean="0"/>
                </a:br>
                <a:r>
                  <a:rPr lang="ru-RU" sz="1600" dirty="0" smtClean="0"/>
                  <a:t>никакие риски не реализовались, вероятность этого события = 0</a:t>
                </a:r>
              </a:p>
              <a:p>
                <a:pPr lvl="2"/>
                <a:r>
                  <a:rPr lang="ru-RU" sz="1600" dirty="0" err="1" smtClean="0"/>
                  <a:t>P</a:t>
                </a:r>
                <a:r>
                  <a:rPr lang="ru-RU" sz="1600" baseline="-25000" dirty="0" err="1" smtClean="0"/>
                  <a:t>i</a:t>
                </a:r>
                <a:r>
                  <a:rPr lang="ru-RU" sz="1600" dirty="0" smtClean="0"/>
                  <a:t> - максимально возможные временные затраты на i-ю группу работ</a:t>
                </a:r>
                <a:br>
                  <a:rPr lang="ru-RU" sz="1600" dirty="0" smtClean="0"/>
                </a:br>
                <a:r>
                  <a:rPr lang="ru-RU" sz="1600" dirty="0" smtClean="0"/>
                  <a:t>все риски реализовались, вероятность этого события = 0</a:t>
                </a:r>
              </a:p>
              <a:p>
                <a:endParaRPr lang="ru-RU" sz="2400" dirty="0"/>
              </a:p>
              <a:p>
                <a:r>
                  <a:rPr lang="ru-RU" sz="2400" dirty="0" smtClean="0"/>
                  <a:t>Оценка суммарной трудоёмкости:</a:t>
                </a:r>
              </a:p>
              <a:p>
                <a:pPr lvl="1"/>
                <a:r>
                  <a:rPr lang="ru-RU" sz="2000" dirty="0" smtClean="0"/>
                  <a:t>Средняя трудоёмкость:</a:t>
                </a:r>
                <a:endParaRPr lang="en-US" sz="2000" dirty="0" smtClean="0"/>
              </a:p>
              <a:p>
                <a:pPr marL="457200" lvl="1" indent="0" algn="ctr">
                  <a:buNone/>
                </a:pPr>
                <a:r>
                  <a:rPr lang="en-US" sz="2000" dirty="0" smtClean="0"/>
                  <a:t>E = sum((P</a:t>
                </a:r>
                <a:r>
                  <a:rPr lang="en-US" sz="2000" baseline="-25000" dirty="0" smtClean="0"/>
                  <a:t>i</a:t>
                </a:r>
                <a:r>
                  <a:rPr lang="en-US" sz="2000" dirty="0" smtClean="0"/>
                  <a:t> + 4*</a:t>
                </a:r>
                <a:r>
                  <a:rPr lang="en-US" sz="2000" dirty="0" err="1" smtClean="0"/>
                  <a:t>M</a:t>
                </a:r>
                <a:r>
                  <a:rPr lang="en-US" sz="2000" baseline="-25000" dirty="0" err="1" smtClean="0"/>
                  <a:t>i</a:t>
                </a:r>
                <a:r>
                  <a:rPr lang="en-US" sz="2000" dirty="0" smtClean="0"/>
                  <a:t> + O</a:t>
                </a:r>
                <a:r>
                  <a:rPr lang="en-US" sz="2000" baseline="-25000" dirty="0" smtClean="0"/>
                  <a:t>i</a:t>
                </a:r>
                <a:r>
                  <a:rPr lang="en-US" sz="2000" dirty="0" smtClean="0"/>
                  <a:t>) /6)</a:t>
                </a:r>
                <a:endParaRPr lang="ru-RU" sz="2000" dirty="0" smtClean="0"/>
              </a:p>
              <a:p>
                <a:pPr lvl="1"/>
                <a:endParaRPr lang="en-US" sz="2000" dirty="0" smtClean="0"/>
              </a:p>
              <a:p>
                <a:pPr lvl="1"/>
                <a:r>
                  <a:rPr lang="ru-RU" sz="2000" dirty="0" smtClean="0"/>
                  <a:t>Среднеквадратичная ошибка оценки</a:t>
                </a:r>
                <a:r>
                  <a:rPr lang="ru-RU" sz="2000" dirty="0"/>
                  <a:t>:</a:t>
                </a:r>
                <a:endParaRPr lang="en-US" sz="2000" dirty="0" smtClean="0"/>
              </a:p>
              <a:p>
                <a:pPr lvl="1"/>
                <a:endParaRPr lang="en-US" sz="2000" dirty="0" smtClean="0"/>
              </a:p>
              <a:p>
                <a:pPr marL="457200" lvl="1" indent="0" algn="ctr">
                  <a:buNone/>
                </a:pPr>
                <a:r>
                  <a:rPr lang="ru-RU" sz="2000" dirty="0" smtClean="0"/>
                  <a:t>СКО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ru-RU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𝐶𝐾𝑂</m:t>
                                </m:r>
                                <m:r>
                                  <a:rPr lang="en-US" sz="2000" b="0" i="1" baseline="-2500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p>
                                <m:r>
                                  <a:rPr lang="ru-RU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r>
                  <a:rPr lang="en-US" sz="2000" dirty="0" smtClean="0"/>
                  <a:t>, </a:t>
                </a:r>
                <a:r>
                  <a:rPr lang="ru-RU" sz="2000" dirty="0" smtClean="0"/>
                  <a:t>СКО</a:t>
                </a:r>
                <a:r>
                  <a:rPr lang="en-US" sz="2000" baseline="-25000" dirty="0" err="1" smtClean="0"/>
                  <a:t>i</a:t>
                </a:r>
                <a:r>
                  <a:rPr lang="en-US" sz="2000" dirty="0" smtClean="0"/>
                  <a:t> = (P</a:t>
                </a:r>
                <a:r>
                  <a:rPr lang="en-US" sz="2000" baseline="-25000" dirty="0" smtClean="0"/>
                  <a:t>i</a:t>
                </a:r>
                <a:r>
                  <a:rPr lang="en-US" sz="2000" dirty="0" smtClean="0"/>
                  <a:t> - O</a:t>
                </a:r>
                <a:r>
                  <a:rPr lang="en-US" sz="2000" baseline="-25000" dirty="0" smtClean="0"/>
                  <a:t>i</a:t>
                </a:r>
                <a:r>
                  <a:rPr lang="en-US" sz="2000" dirty="0" smtClean="0"/>
                  <a:t>) /6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5" y="1309816"/>
                <a:ext cx="10926304" cy="5284713"/>
              </a:xfrm>
              <a:blipFill>
                <a:blip r:embed="rId3"/>
                <a:stretch>
                  <a:fillRect l="-613" t="-1961" b="-10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7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FPA - метод функциональных точек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435" y="4989162"/>
            <a:ext cx="4905375" cy="1219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6655" y="4093810"/>
            <a:ext cx="5543550" cy="264795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435" y="1099752"/>
            <a:ext cx="10926304" cy="549477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Определение типа оценки</a:t>
            </a:r>
          </a:p>
          <a:p>
            <a:pPr lvl="1"/>
            <a:r>
              <a:rPr lang="ru-RU" sz="1600" dirty="0" smtClean="0"/>
              <a:t>проект разработки</a:t>
            </a:r>
            <a:endParaRPr lang="en-US" sz="1600" dirty="0" smtClean="0"/>
          </a:p>
          <a:p>
            <a:pPr lvl="1"/>
            <a:r>
              <a:rPr lang="ru-RU" sz="1600" dirty="0" smtClean="0"/>
              <a:t>проект развития</a:t>
            </a:r>
            <a:endParaRPr lang="en-US" sz="1600" dirty="0" smtClean="0"/>
          </a:p>
          <a:p>
            <a:pPr lvl="1"/>
            <a:r>
              <a:rPr lang="ru-RU" sz="1600" dirty="0" smtClean="0"/>
              <a:t>продукт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Определение области оценки и границ продукта</a:t>
            </a:r>
            <a:br>
              <a:rPr lang="ru-RU" sz="2000" dirty="0" smtClean="0"/>
            </a:br>
            <a:r>
              <a:rPr lang="ru-RU" sz="1600" dirty="0" smtClean="0"/>
              <a:t>границы продукта определяют:</a:t>
            </a:r>
          </a:p>
          <a:p>
            <a:pPr lvl="1"/>
            <a:r>
              <a:rPr lang="ru-RU" sz="1600" dirty="0" smtClean="0"/>
              <a:t>какой функционал является внешним по отношению к пользователю</a:t>
            </a:r>
          </a:p>
          <a:p>
            <a:pPr lvl="1"/>
            <a:r>
              <a:rPr lang="ru-RU" sz="1600" dirty="0" smtClean="0"/>
              <a:t>логические данные (внутренние (</a:t>
            </a:r>
            <a:r>
              <a:rPr lang="ru-RU" sz="1600" b="1" i="1" dirty="0" smtClean="0"/>
              <a:t>ILF</a:t>
            </a:r>
            <a:r>
              <a:rPr lang="ru-RU" sz="1600" dirty="0" smtClean="0"/>
              <a:t>) /внешние</a:t>
            </a:r>
            <a:r>
              <a:rPr lang="en-US" sz="1600" dirty="0" smtClean="0"/>
              <a:t> </a:t>
            </a:r>
            <a:r>
              <a:rPr lang="ru-RU" sz="1600" dirty="0" smtClean="0"/>
              <a:t>(</a:t>
            </a:r>
            <a:r>
              <a:rPr lang="ru-RU" sz="1600" b="1" i="1" dirty="0" smtClean="0"/>
              <a:t>EIF</a:t>
            </a:r>
            <a:r>
              <a:rPr lang="ru-RU" sz="1600" dirty="0" smtClean="0"/>
              <a:t>)) - выделяемые пользователем логически связанные группы данных или блоки управляющей информации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Подсчет (не выровненных) функциональных точек, связанных с данными</a:t>
            </a:r>
          </a:p>
          <a:p>
            <a:pPr lvl="1"/>
            <a:r>
              <a:rPr lang="ru-RU" sz="1600" dirty="0" smtClean="0"/>
              <a:t>DET - неповторяемое уникальное поле данных (имя клиента, ...)</a:t>
            </a:r>
          </a:p>
          <a:p>
            <a:pPr lvl="1"/>
            <a:r>
              <a:rPr lang="ru-RU" sz="1600" dirty="0" smtClean="0"/>
              <a:t>RET - логическая группа данных (адрес, паспорт, ...)</a:t>
            </a:r>
          </a:p>
        </p:txBody>
      </p:sp>
    </p:spTree>
    <p:extLst>
      <p:ext uri="{BB962C8B-B14F-4D97-AF65-F5344CB8AC3E}">
        <p14:creationId xmlns:p14="http://schemas.microsoft.com/office/powerpoint/2010/main" val="13624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FPA - метод функциональных точек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435" y="1099752"/>
            <a:ext cx="10926304" cy="549477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ru-RU" sz="2000" dirty="0" smtClean="0"/>
              <a:t>Подсчет функциональных точек, связанных с транзакциями</a:t>
            </a:r>
          </a:p>
          <a:p>
            <a:pPr lvl="1"/>
            <a:r>
              <a:rPr lang="ru-RU" sz="1600" i="1" dirty="0" smtClean="0"/>
              <a:t>Транзакция -</a:t>
            </a:r>
            <a:r>
              <a:rPr lang="ru-RU" sz="1600" dirty="0" smtClean="0"/>
              <a:t> это элементарный неделимый замкнутый процесс, переводящий продукт из одного консистентного состояния в другое.</a:t>
            </a:r>
          </a:p>
          <a:p>
            <a:pPr lvl="1"/>
            <a:r>
              <a:rPr lang="ru-RU" sz="1600" dirty="0" smtClean="0"/>
              <a:t>Типы транзакций:</a:t>
            </a:r>
          </a:p>
          <a:p>
            <a:pPr lvl="2"/>
            <a:r>
              <a:rPr lang="ru-RU" sz="1200" dirty="0" smtClean="0"/>
              <a:t>EI (</a:t>
            </a:r>
            <a:r>
              <a:rPr lang="ru-RU" sz="1200" dirty="0" err="1" smtClean="0"/>
              <a:t>external</a:t>
            </a:r>
            <a:r>
              <a:rPr lang="ru-RU" sz="1200" dirty="0" smtClean="0"/>
              <a:t> </a:t>
            </a:r>
            <a:r>
              <a:rPr lang="ru-RU" sz="1200" dirty="0" err="1" smtClean="0"/>
              <a:t>inputs</a:t>
            </a:r>
            <a:r>
              <a:rPr lang="ru-RU" sz="1200" dirty="0" smtClean="0"/>
              <a:t>) - внешние входные транзакции + обработка данных</a:t>
            </a:r>
          </a:p>
          <a:p>
            <a:pPr lvl="2"/>
            <a:r>
              <a:rPr lang="ru-RU" sz="1200" dirty="0" smtClean="0"/>
              <a:t>EO (</a:t>
            </a:r>
            <a:r>
              <a:rPr lang="ru-RU" sz="1200" dirty="0" err="1" smtClean="0"/>
              <a:t>external</a:t>
            </a:r>
            <a:r>
              <a:rPr lang="ru-RU" sz="1200" dirty="0" smtClean="0"/>
              <a:t> </a:t>
            </a:r>
            <a:r>
              <a:rPr lang="ru-RU" sz="1200" dirty="0" err="1" smtClean="0"/>
              <a:t>outputs</a:t>
            </a:r>
            <a:r>
              <a:rPr lang="ru-RU" sz="1200" dirty="0" smtClean="0"/>
              <a:t>) - обработка данных + внешние выходные транзакции</a:t>
            </a:r>
          </a:p>
          <a:p>
            <a:pPr lvl="2"/>
            <a:r>
              <a:rPr lang="ru-RU" sz="1200" dirty="0" smtClean="0"/>
              <a:t>EQ (</a:t>
            </a:r>
            <a:r>
              <a:rPr lang="ru-RU" sz="1200" dirty="0" err="1" smtClean="0"/>
              <a:t>external</a:t>
            </a:r>
            <a:r>
              <a:rPr lang="ru-RU" sz="1200" dirty="0" smtClean="0"/>
              <a:t> </a:t>
            </a:r>
            <a:r>
              <a:rPr lang="ru-RU" sz="1200" dirty="0" err="1" smtClean="0"/>
              <a:t>inquiries</a:t>
            </a:r>
            <a:r>
              <a:rPr lang="ru-RU" sz="1200" dirty="0" smtClean="0"/>
              <a:t>) - внешние запросы (выходные транзакции без обработки данных)</a:t>
            </a:r>
          </a:p>
          <a:p>
            <a:pPr lvl="2"/>
            <a:r>
              <a:rPr lang="ru-RU" sz="1200" dirty="0" smtClean="0"/>
              <a:t>FTR (</a:t>
            </a:r>
            <a:r>
              <a:rPr lang="ru-RU" sz="1200" dirty="0" err="1" smtClean="0"/>
              <a:t>file</a:t>
            </a:r>
            <a:r>
              <a:rPr lang="ru-RU" sz="1200" dirty="0" smtClean="0"/>
              <a:t> </a:t>
            </a:r>
            <a:r>
              <a:rPr lang="ru-RU" sz="1200" dirty="0" err="1" smtClean="0"/>
              <a:t>type</a:t>
            </a:r>
            <a:r>
              <a:rPr lang="ru-RU" sz="1200" dirty="0" smtClean="0"/>
              <a:t> </a:t>
            </a:r>
            <a:r>
              <a:rPr lang="ru-RU" sz="1200" dirty="0" err="1" smtClean="0"/>
              <a:t>referenced</a:t>
            </a:r>
            <a:r>
              <a:rPr lang="ru-RU" sz="1200" dirty="0" smtClean="0"/>
              <a:t>) - количество логических данных (внутренних и внешних) модифицируемых или считываемых во время транзакции.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ru-RU" sz="2000" dirty="0" smtClean="0"/>
              <a:t>Определение суммарного количества не выровненных функциональных точек (UFP)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ru-RU" sz="2000" dirty="0" smtClean="0"/>
              <a:t>Определение значения фактора выравнивания (VAF)</a:t>
            </a:r>
          </a:p>
          <a:p>
            <a:pPr lvl="1"/>
            <a:r>
              <a:rPr lang="en-US" sz="1600" dirty="0" smtClean="0"/>
              <a:t>TDI (total degree of influence)</a:t>
            </a:r>
            <a:r>
              <a:rPr lang="ru-RU" sz="1600" dirty="0" smtClean="0"/>
              <a:t> = </a:t>
            </a:r>
            <a:r>
              <a:rPr lang="en-US" sz="1600" dirty="0" smtClean="0"/>
              <a:t>sum (</a:t>
            </a:r>
            <a:r>
              <a:rPr lang="ru-RU" sz="1600" dirty="0" smtClean="0"/>
              <a:t>факторов</a:t>
            </a:r>
            <a:r>
              <a:rPr lang="en-US" sz="1600" dirty="0" smtClean="0"/>
              <a:t>)</a:t>
            </a:r>
            <a:endParaRPr lang="ru-RU" sz="1600" dirty="0" smtClean="0"/>
          </a:p>
          <a:p>
            <a:pPr lvl="1"/>
            <a:r>
              <a:rPr lang="ru-RU" sz="1600" dirty="0" smtClean="0"/>
              <a:t>фактор выравнивания VAF = (TDI * 0.01) + 0.65</a:t>
            </a:r>
            <a:endParaRPr lang="ru-RU" sz="1600" dirty="0"/>
          </a:p>
          <a:p>
            <a:pPr marL="457200" indent="-457200">
              <a:buFont typeface="+mj-lt"/>
              <a:buAutoNum type="arabicPeriod" startAt="4"/>
            </a:pPr>
            <a:r>
              <a:rPr lang="ru-RU" sz="2000" dirty="0" smtClean="0"/>
              <a:t>Расчет количества выровненных функциональных точек (AFP)</a:t>
            </a:r>
          </a:p>
          <a:p>
            <a:pPr lvl="1"/>
            <a:endParaRPr lang="ru-RU" sz="1600" dirty="0" smtClean="0"/>
          </a:p>
          <a:p>
            <a:pPr marL="457200" lvl="1" indent="0" algn="ctr">
              <a:buNone/>
            </a:pPr>
            <a:r>
              <a:rPr lang="en-US" sz="1600" dirty="0" smtClean="0"/>
              <a:t>AFP = UFP * VAF</a:t>
            </a:r>
          </a:p>
        </p:txBody>
      </p:sp>
    </p:spTree>
    <p:extLst>
      <p:ext uri="{BB962C8B-B14F-4D97-AF65-F5344CB8AC3E}">
        <p14:creationId xmlns:p14="http://schemas.microsoft.com/office/powerpoint/2010/main" val="15504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COCOMO II (Constructive Cost Model)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435" y="1099752"/>
            <a:ext cx="10926304" cy="549477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Две стадии оценки (чел*</a:t>
            </a:r>
            <a:r>
              <a:rPr lang="ru-RU" sz="2000" dirty="0" err="1" smtClean="0"/>
              <a:t>мес</a:t>
            </a:r>
            <a:r>
              <a:rPr lang="ru-RU" sz="2000" dirty="0" smtClean="0"/>
              <a:t>):</a:t>
            </a:r>
          </a:p>
          <a:p>
            <a:pPr lvl="1"/>
            <a:r>
              <a:rPr lang="ru-RU" sz="1600" dirty="0" smtClean="0"/>
              <a:t>Предварительная</a:t>
            </a:r>
          </a:p>
          <a:p>
            <a:pPr lvl="1"/>
            <a:r>
              <a:rPr lang="ru-RU" sz="1600" dirty="0" smtClean="0"/>
              <a:t>Детальная (после проработки архитектуры)</a:t>
            </a:r>
          </a:p>
          <a:p>
            <a:r>
              <a:rPr lang="ru-RU" sz="2000" dirty="0" smtClean="0"/>
              <a:t>Трудоёмкость:</a:t>
            </a: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PM = 2.94 * SIZE</a:t>
            </a:r>
            <a:r>
              <a:rPr lang="en-US" sz="2000" baseline="30000" dirty="0" smtClean="0"/>
              <a:t>E</a:t>
            </a:r>
            <a:r>
              <a:rPr lang="en-US" sz="2000" dirty="0" smtClean="0"/>
              <a:t> * prod(</a:t>
            </a:r>
            <a:r>
              <a:rPr lang="en-US" sz="2000" dirty="0" err="1" smtClean="0"/>
              <a:t>EM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</a:t>
            </a:r>
            <a:endParaRPr lang="ru-RU" sz="2000" dirty="0" smtClean="0"/>
          </a:p>
          <a:p>
            <a:pPr marL="0" indent="0" algn="ctr">
              <a:buNone/>
            </a:pPr>
            <a:r>
              <a:rPr lang="en-US" sz="2000" dirty="0" smtClean="0"/>
              <a:t>E = 0</a:t>
            </a:r>
            <a:r>
              <a:rPr lang="en-US" sz="2000" dirty="0"/>
              <a:t>.</a:t>
            </a:r>
            <a:r>
              <a:rPr lang="en-US" sz="2000" dirty="0" smtClean="0"/>
              <a:t>91 + 0.01 * sum(</a:t>
            </a:r>
            <a:r>
              <a:rPr lang="en-US" sz="2000" dirty="0" err="1" smtClean="0"/>
              <a:t>SF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)</a:t>
            </a:r>
            <a:endParaRPr lang="ru-RU" sz="2000" dirty="0"/>
          </a:p>
          <a:p>
            <a:pPr lvl="1"/>
            <a:r>
              <a:rPr lang="ru-RU" sz="1600" dirty="0" smtClean="0"/>
              <a:t>SIZE </a:t>
            </a:r>
            <a:r>
              <a:rPr lang="en-US" sz="1600" dirty="0" smtClean="0"/>
              <a:t>–</a:t>
            </a:r>
            <a:r>
              <a:rPr lang="ru-RU" sz="1600" dirty="0" smtClean="0"/>
              <a:t> размер продукта в KLOC (Кило-строки)</a:t>
            </a:r>
          </a:p>
          <a:p>
            <a:pPr lvl="1"/>
            <a:r>
              <a:rPr lang="ru-RU" sz="1600" dirty="0" err="1" smtClean="0"/>
              <a:t>EM</a:t>
            </a:r>
            <a:r>
              <a:rPr lang="ru-RU" sz="1600" baseline="-25000" dirty="0" err="1" smtClean="0"/>
              <a:t>i</a:t>
            </a:r>
            <a:r>
              <a:rPr lang="ru-RU" sz="1600" dirty="0" smtClean="0"/>
              <a:t> — множители трудоемкости</a:t>
            </a:r>
          </a:p>
          <a:p>
            <a:pPr lvl="1"/>
            <a:r>
              <a:rPr lang="ru-RU" sz="1600" dirty="0" err="1" smtClean="0"/>
              <a:t>SF</a:t>
            </a:r>
            <a:r>
              <a:rPr lang="ru-RU" sz="1600" baseline="-25000" dirty="0" err="1" smtClean="0"/>
              <a:t>j</a:t>
            </a:r>
            <a:r>
              <a:rPr lang="ru-RU" sz="1600" dirty="0" smtClean="0"/>
              <a:t> — факторы масштаба (5 шт.)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ru-RU" sz="2000" dirty="0" smtClean="0"/>
              <a:t>5 факторов масштаба:</a:t>
            </a:r>
          </a:p>
          <a:p>
            <a:pPr lvl="1"/>
            <a:r>
              <a:rPr lang="ru-RU" sz="1600" dirty="0" smtClean="0"/>
              <a:t>PREC — </a:t>
            </a:r>
            <a:r>
              <a:rPr lang="ru-RU" sz="1600" dirty="0" err="1" smtClean="0"/>
              <a:t>прецедентность</a:t>
            </a:r>
            <a:r>
              <a:rPr lang="ru-RU" sz="1600" dirty="0" smtClean="0"/>
              <a:t>, наличие опыта аналогичных разработок</a:t>
            </a:r>
          </a:p>
          <a:p>
            <a:pPr lvl="1"/>
            <a:r>
              <a:rPr lang="ru-RU" sz="1600" dirty="0" smtClean="0"/>
              <a:t>FLEX — гибкость процесса разработки</a:t>
            </a:r>
          </a:p>
          <a:p>
            <a:pPr lvl="1"/>
            <a:r>
              <a:rPr lang="ru-RU" sz="1600" dirty="0" smtClean="0"/>
              <a:t>RESL — архитектура и разрешение рисков</a:t>
            </a:r>
          </a:p>
          <a:p>
            <a:pPr lvl="1"/>
            <a:r>
              <a:rPr lang="ru-RU" sz="1600" dirty="0" smtClean="0"/>
              <a:t>TEAM — сработанность команды</a:t>
            </a:r>
          </a:p>
          <a:p>
            <a:pPr lvl="1"/>
            <a:r>
              <a:rPr lang="ru-RU" sz="1600" dirty="0" smtClean="0"/>
              <a:t>PMAT — зрелость процессов</a:t>
            </a:r>
          </a:p>
        </p:txBody>
      </p:sp>
    </p:spTree>
    <p:extLst>
      <p:ext uri="{BB962C8B-B14F-4D97-AF65-F5344CB8AC3E}">
        <p14:creationId xmlns:p14="http://schemas.microsoft.com/office/powerpoint/2010/main" val="242013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COCOMO II (Constructive Cost Model)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04435" y="1099752"/>
                <a:ext cx="10926304" cy="5494777"/>
              </a:xfrm>
            </p:spPr>
            <p:txBody>
              <a:bodyPr>
                <a:normAutofit/>
              </a:bodyPr>
              <a:lstStyle/>
              <a:p>
                <a:r>
                  <a:rPr lang="ru-RU" sz="2000" dirty="0" smtClean="0"/>
                  <a:t>Оценка многокомпонентного продукта:</a:t>
                </a:r>
              </a:p>
              <a:p>
                <a:pPr lvl="1"/>
                <a:r>
                  <a:rPr lang="ru-RU" sz="1600" dirty="0" smtClean="0"/>
                  <a:t>SCED — сжатие расписания (сроков) (множитель трудоёмкости)</a:t>
                </a:r>
              </a:p>
              <a:p>
                <a:pPr lvl="1"/>
                <a:endParaRPr lang="ru-RU" sz="1600" dirty="0"/>
              </a:p>
              <a:p>
                <a:pPr lvl="1"/>
                <a:r>
                  <a:rPr lang="ru-RU" sz="1600" dirty="0" smtClean="0"/>
                  <a:t>Суммарный размер продукта: </a:t>
                </a:r>
                <a:r>
                  <a:rPr lang="en-US" sz="1600" dirty="0" smtClean="0"/>
                  <a:t>		SIZE = sum(</a:t>
                </a:r>
                <a:r>
                  <a:rPr lang="en-US" sz="1600" dirty="0" err="1" smtClean="0"/>
                  <a:t>SIZE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)</a:t>
                </a:r>
              </a:p>
              <a:p>
                <a:pPr lvl="1"/>
                <a:r>
                  <a:rPr lang="ru-RU" sz="1600" dirty="0" smtClean="0"/>
                  <a:t>Базовая трудоёмкость: </a:t>
                </a:r>
                <a:r>
                  <a:rPr lang="en-US" sz="1600" dirty="0" smtClean="0"/>
                  <a:t>			PM = 2</a:t>
                </a:r>
                <a:r>
                  <a:rPr lang="en-US" sz="1600" dirty="0"/>
                  <a:t>.</a:t>
                </a:r>
                <a:r>
                  <a:rPr lang="en-US" sz="1600" dirty="0" smtClean="0"/>
                  <a:t>49 * SIZE</a:t>
                </a:r>
                <a:r>
                  <a:rPr lang="en-US" sz="1600" baseline="30000" dirty="0" smtClean="0"/>
                  <a:t>E</a:t>
                </a:r>
                <a:r>
                  <a:rPr lang="en-US" sz="1600" dirty="0" smtClean="0"/>
                  <a:t> * SCED</a:t>
                </a:r>
              </a:p>
              <a:p>
                <a:pPr lvl="1"/>
                <a:r>
                  <a:rPr lang="ru-RU" sz="1600" dirty="0" smtClean="0"/>
                  <a:t>Базовая трудоёмкость каждого компонента: </a:t>
                </a:r>
                <a:r>
                  <a:rPr lang="en-US" sz="1600" dirty="0" err="1" smtClean="0"/>
                  <a:t>PM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 = PM * (</a:t>
                </a:r>
                <a:r>
                  <a:rPr lang="en-US" sz="1600" dirty="0" err="1" smtClean="0"/>
                  <a:t>SIZE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 / SIZE)</a:t>
                </a:r>
              </a:p>
              <a:p>
                <a:pPr lvl="1"/>
                <a:r>
                  <a:rPr lang="ru-RU" sz="1600" dirty="0" smtClean="0"/>
                  <a:t>Трудоёмкость компонентов: </a:t>
                </a:r>
                <a:r>
                  <a:rPr lang="en-US" sz="1600" dirty="0" smtClean="0"/>
                  <a:t>		</a:t>
                </a:r>
                <a:r>
                  <a:rPr lang="en-US" sz="1600" dirty="0" err="1" smtClean="0"/>
                  <a:t>PM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` = </a:t>
                </a:r>
                <a:r>
                  <a:rPr lang="en-US" sz="1600" dirty="0" err="1" smtClean="0"/>
                  <a:t>PM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 * prod(</a:t>
                </a:r>
                <a:r>
                  <a:rPr lang="en-US" sz="1600" dirty="0" err="1" smtClean="0"/>
                  <a:t>EM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)</a:t>
                </a:r>
                <a:r>
                  <a:rPr lang="ru-RU" sz="1600" dirty="0" smtClean="0"/>
                  <a:t>, без учёта компонента сжатия расписания</a:t>
                </a:r>
                <a:endParaRPr lang="en-US" sz="1600" dirty="0" smtClean="0"/>
              </a:p>
              <a:p>
                <a:pPr lvl="1"/>
                <a:r>
                  <a:rPr lang="ru-RU" sz="1600" dirty="0" smtClean="0"/>
                  <a:t>Итоговая трудоёмкость: </a:t>
                </a:r>
                <a:r>
                  <a:rPr lang="en-US" sz="1600" dirty="0" smtClean="0"/>
                  <a:t>		PM = sum(</a:t>
                </a:r>
                <a:r>
                  <a:rPr lang="en-US" sz="1600" dirty="0" err="1" smtClean="0"/>
                  <a:t>PM</a:t>
                </a:r>
                <a:r>
                  <a:rPr lang="en-US" sz="1600" baseline="-25000" dirty="0" err="1" smtClean="0"/>
                  <a:t>i</a:t>
                </a:r>
                <a:r>
                  <a:rPr lang="en-US" sz="1600" dirty="0" smtClean="0"/>
                  <a:t>`)</a:t>
                </a:r>
                <a:endParaRPr lang="ru-RU" sz="1600" dirty="0" smtClean="0"/>
              </a:p>
              <a:p>
                <a:endParaRPr lang="ru-RU" sz="2000" dirty="0" smtClean="0"/>
              </a:p>
              <a:p>
                <a:r>
                  <a:rPr lang="ru-RU" sz="2000" dirty="0" smtClean="0"/>
                  <a:t>Оценка длительности проекта:</a:t>
                </a: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ru-RU" sz="2000" dirty="0" smtClean="0"/>
                  <a:t>TDEV =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3.67 ∗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𝑃𝑀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0.28+0.2∗0.01∗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𝑆𝐹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𝑆𝐶𝐸𝐷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ru-RU" sz="2000" dirty="0" smtClean="0"/>
              </a:p>
              <a:p>
                <a:pPr lvl="1"/>
                <a:r>
                  <a:rPr lang="ru-RU" sz="1600" dirty="0" smtClean="0"/>
                  <a:t>PM - без учёта SCED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5" y="1099752"/>
                <a:ext cx="10926304" cy="5494777"/>
              </a:xfrm>
              <a:blipFill>
                <a:blip r:embed="rId3"/>
                <a:stretch>
                  <a:fillRect l="-502" t="-1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7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Оценка по модели </a:t>
            </a:r>
            <a:r>
              <a:rPr lang="en-US" sz="4000" dirty="0" smtClean="0"/>
              <a:t>Putnam</a:t>
            </a:r>
            <a:endParaRPr lang="ru-R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04435" y="1099752"/>
                <a:ext cx="10926304" cy="5494777"/>
              </a:xfrm>
            </p:spPr>
            <p:txBody>
              <a:bodyPr>
                <a:normAutofit/>
              </a:bodyPr>
              <a:lstStyle/>
              <a:p>
                <a:r>
                  <a:rPr lang="ru-RU" sz="2000" dirty="0" smtClean="0"/>
                  <a:t>Оценка многокомпонентного продукта:</a:t>
                </a:r>
                <a:endParaRPr lang="en-US" sz="2000" dirty="0" smtClean="0"/>
              </a:p>
              <a:p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1/3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𝑆𝑖𝑧𝑒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𝑃𝑟𝑜𝑑𝑢𝑐𝑡𝑖𝑣𝑖𝑡𝑦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𝐸𝑓𝑓𝑜𝑟𝑡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1/3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𝑇𝑖𝑚𝑒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4/3</m:t>
                          </m:r>
                        </m:sup>
                      </m:sSup>
                    </m:oMath>
                  </m:oMathPara>
                </a14:m>
                <a:endParaRPr lang="en-US" sz="2000" dirty="0" smtClean="0"/>
              </a:p>
              <a:p>
                <a:endParaRPr lang="en-US" sz="2000" dirty="0" smtClean="0"/>
              </a:p>
              <a:p>
                <a:r>
                  <a:rPr lang="ru-RU" sz="2000" dirty="0" smtClean="0"/>
                  <a:t>Параметры:</a:t>
                </a:r>
              </a:p>
              <a:p>
                <a:pPr lvl="1"/>
                <a:r>
                  <a:rPr lang="en-US" sz="1600" i="1" dirty="0"/>
                  <a:t>Size</a:t>
                </a:r>
                <a:r>
                  <a:rPr lang="en-US" sz="1600" dirty="0"/>
                  <a:t> </a:t>
                </a:r>
                <a:r>
                  <a:rPr lang="en-US" sz="1600" dirty="0" smtClean="0"/>
                  <a:t>– </a:t>
                </a:r>
                <a:r>
                  <a:rPr lang="ru-RU" sz="1600" dirty="0"/>
                  <a:t> размер продукта в KLOC (Кило-строки)</a:t>
                </a:r>
              </a:p>
              <a:p>
                <a:pPr lvl="1"/>
                <a:r>
                  <a:rPr lang="en-US" sz="1600" i="1" dirty="0" smtClean="0"/>
                  <a:t>B</a:t>
                </a:r>
                <a:r>
                  <a:rPr lang="en-US" sz="1600" dirty="0" smtClean="0"/>
                  <a:t> </a:t>
                </a:r>
                <a:r>
                  <a:rPr lang="ru-RU" sz="1600" dirty="0" smtClean="0"/>
                  <a:t>– фактор масштаба (функция от размера проекта)</a:t>
                </a:r>
                <a:endParaRPr lang="en-US" sz="1600" dirty="0"/>
              </a:p>
              <a:p>
                <a:pPr lvl="1"/>
                <a:r>
                  <a:rPr lang="en-US" sz="1600" i="1" dirty="0"/>
                  <a:t>Productivity </a:t>
                </a:r>
                <a:r>
                  <a:rPr lang="en-US" sz="1600" dirty="0" smtClean="0"/>
                  <a:t>– </a:t>
                </a:r>
                <a:r>
                  <a:rPr lang="ru-RU" sz="1600" dirty="0" smtClean="0"/>
                  <a:t>способность конкретной организации производить продукт конкретного размера</a:t>
                </a:r>
                <a:endParaRPr lang="en-US" sz="1600" dirty="0"/>
              </a:p>
              <a:p>
                <a:pPr lvl="1"/>
                <a:r>
                  <a:rPr lang="en-US" sz="1600" i="1" dirty="0"/>
                  <a:t>Effort </a:t>
                </a:r>
                <a:r>
                  <a:rPr lang="en-US" sz="1600" dirty="0" smtClean="0"/>
                  <a:t>– </a:t>
                </a:r>
                <a:r>
                  <a:rPr lang="ru-RU" sz="1600" dirty="0" smtClean="0"/>
                  <a:t>усилия, прикладываемые к проекту (выраженные в человеко-годах)</a:t>
                </a:r>
                <a:endParaRPr lang="en-US" sz="1600" dirty="0"/>
              </a:p>
              <a:p>
                <a:pPr lvl="1"/>
                <a:r>
                  <a:rPr lang="en-US" sz="1600" i="1" dirty="0"/>
                  <a:t>Time </a:t>
                </a:r>
                <a:r>
                  <a:rPr lang="ru-RU" sz="1600" dirty="0" smtClean="0"/>
                  <a:t>– общее время выполнения проекта в годах</a:t>
                </a:r>
              </a:p>
              <a:p>
                <a:endParaRPr lang="en-US" sz="2000" dirty="0" smtClean="0"/>
              </a:p>
              <a:p>
                <a:r>
                  <a:rPr lang="ru-RU" sz="2000" dirty="0" smtClean="0"/>
                  <a:t>Особенности оценки:</a:t>
                </a:r>
              </a:p>
              <a:p>
                <a:pPr lvl="1"/>
                <a:r>
                  <a:rPr lang="ru-RU" sz="1600" dirty="0" smtClean="0"/>
                  <a:t>Большинство параметров оценки могут быть вычислены на основе прошлого опыта разработки компании.</a:t>
                </a:r>
              </a:p>
              <a:p>
                <a:pPr lvl="1"/>
                <a:r>
                  <a:rPr lang="ru-RU" sz="1600" dirty="0" smtClean="0"/>
                  <a:t>Модель </a:t>
                </a:r>
                <a:r>
                  <a:rPr lang="en-US" sz="1600" dirty="0" smtClean="0"/>
                  <a:t>Putnam </a:t>
                </a:r>
                <a:r>
                  <a:rPr lang="ru-RU" sz="1600" dirty="0" smtClean="0"/>
                  <a:t>частично отражает закон Паркинсона.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5" y="1099752"/>
                <a:ext cx="10926304" cy="5494777"/>
              </a:xfrm>
              <a:blipFill>
                <a:blip r:embed="rId3"/>
                <a:stretch>
                  <a:fillRect l="-502" t="-1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817" y="1099752"/>
            <a:ext cx="3548553" cy="258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6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0654" y="5548393"/>
            <a:ext cx="7160216" cy="379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i="1" dirty="0" smtClean="0"/>
              <a:t>Закон Паркинсона: Работа заполняет всё время, отпущенное на неё</a:t>
            </a:r>
            <a:endParaRPr lang="ru-RU" sz="1800" i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045058" y="5894523"/>
            <a:ext cx="7878307" cy="738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i="1" dirty="0" smtClean="0">
                <a:solidFill>
                  <a:schemeClr val="bg1">
                    <a:lumMod val="75000"/>
                  </a:schemeClr>
                </a:solidFill>
              </a:rPr>
              <a:t>http://citforum.ru/SE/project/arkhipenkov_lectures/11.shtml</a:t>
            </a:r>
            <a:endParaRPr lang="ru-RU" sz="1800" i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bg1">
                    <a:lumMod val="75000"/>
                  </a:schemeClr>
                </a:solidFill>
              </a:rPr>
              <a:t>https://en.wikipedia.org/wiki/Comparison_of_development_estimation_software</a:t>
            </a:r>
            <a:endParaRPr lang="ru-RU" sz="1800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3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1067</Words>
  <Application>Microsoft Office PowerPoint</Application>
  <PresentationFormat>Широкоэкранный</PresentationFormat>
  <Paragraphs>157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Оценка трудоёмкости проектов</vt:lpstr>
      <vt:lpstr>Оценка трудоёмкости проекта</vt:lpstr>
      <vt:lpstr>PERT - Project Evaluation and Review Technic</vt:lpstr>
      <vt:lpstr>FPA - метод функциональных точек</vt:lpstr>
      <vt:lpstr>FPA - метод функциональных точек</vt:lpstr>
      <vt:lpstr>COCOMO II (Constructive Cost Model)</vt:lpstr>
      <vt:lpstr>COCOMO II (Constructive Cost Model)</vt:lpstr>
      <vt:lpstr>Оценка по модели Putnam</vt:lpstr>
      <vt:lpstr>Спасибо за внимание</vt:lpstr>
      <vt:lpstr>Кривая Бари-Боэма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трудоёмкости проектов</dc:title>
  <dc:creator>avasilenko</dc:creator>
  <cp:lastModifiedBy>avasilenko</cp:lastModifiedBy>
  <cp:revision>162</cp:revision>
  <dcterms:created xsi:type="dcterms:W3CDTF">2017-03-05T18:07:13Z</dcterms:created>
  <dcterms:modified xsi:type="dcterms:W3CDTF">2017-03-14T08:01:05Z</dcterms:modified>
</cp:coreProperties>
</file>